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0" r:id="rId3"/>
    <p:sldId id="257" r:id="rId4"/>
    <p:sldId id="260" r:id="rId5"/>
    <p:sldId id="261" r:id="rId6"/>
    <p:sldId id="262" r:id="rId7"/>
    <p:sldId id="264" r:id="rId8"/>
    <p:sldId id="266" r:id="rId9"/>
    <p:sldId id="267" r:id="rId10"/>
    <p:sldId id="271" r:id="rId11"/>
    <p:sldId id="272" r:id="rId12"/>
    <p:sldId id="265" r:id="rId13"/>
    <p:sldId id="268" r:id="rId14"/>
    <p:sldId id="269" r:id="rId15"/>
  </p:sldIdLst>
  <p:sldSz cx="12192000" cy="6858000"/>
  <p:notesSz cx="6858000" cy="9144000"/>
  <p:defaultTextStyle>
    <a:defPPr rtl="0">
      <a:defRPr lang="hu-H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EE6A2E-9000-9272-8ACE-36B651851D77}" v="216" dt="2021-09-11T10:11:48.382"/>
    <p1510:client id="{1C2755C9-23E3-5C26-7C8A-924627DFD1F5}" v="18" dt="2021-09-11T11:46:49.819"/>
    <p1510:client id="{91AD2137-9F33-402C-81AA-A8048C68EABB}" v="1802" dt="2021-09-10T16:40:25.095"/>
    <p1510:client id="{ECD0C4A9-C250-0F44-B213-B0C61AF1E24D}" v="606" dt="2021-09-11T14:55:34.4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7301DDF0-2436-4D66-B466-847D895536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3DF30459-4C96-4216-90A2-A92DE35F31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91C5D-073C-45DE-BBCC-7378CE435FA1}" type="datetime1">
              <a:rPr lang="hu-HU" smtClean="0"/>
              <a:t>2021. 09. 11.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B2D639E-A39D-4D01-8685-D54D176700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8C18044-81C5-401C-BF58-7F140D6B7D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B480B-A1AC-4B1D-93CD-9612864807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4265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FF75A-AEE5-48D5-8CB6-4873AEBB3F4C}" type="datetime1">
              <a:rPr lang="hu-HU" smtClean="0"/>
              <a:pPr/>
              <a:t>2021. 09. 11.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8A364-3D9A-4EC8-959B-291924AF7E56}" type="slidenum">
              <a:rPr lang="hu-HU" noProof="0" smtClean="0"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946298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A8A364-3D9A-4EC8-959B-291924AF7E5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3483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rtlCol="0" anchor="b">
            <a:normAutofit/>
          </a:bodyPr>
          <a:lstStyle>
            <a:lvl1pPr algn="l">
              <a:defRPr sz="660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2417780" y="3531204"/>
            <a:ext cx="8637072" cy="977621"/>
          </a:xfrm>
        </p:spPr>
        <p:txBody>
          <a:bodyPr tIns="91440" bIns="91440" rtlCol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u-HU" noProof="0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57C712-04B1-43F6-A268-30DD1DB5F6B9}" type="datetime1">
              <a:rPr lang="hu-HU" noProof="0" smtClean="0"/>
              <a:t>2021. 09. 11.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F7EF17-0CEC-4E1D-AEE0-AF901F2B6DF3}" type="datetime1">
              <a:rPr lang="hu-HU" noProof="0" smtClean="0"/>
              <a:t>2021. 09. 11.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  <p:cxnSp>
        <p:nvCxnSpPr>
          <p:cNvPr id="26" name="Egyenes összekötő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490ACC-DB94-4540-9689-013867EC8522}" type="datetime1">
              <a:rPr lang="hu-HU" noProof="0" smtClean="0"/>
              <a:t>2021. 09. 11.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 anchor="t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3C02BF-1388-4F21-B877-03B08F3169CC}" type="datetime1">
              <a:rPr lang="hu-HU" noProof="0" smtClean="0"/>
              <a:t>2021. 09. 11.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  <p:cxnSp>
        <p:nvCxnSpPr>
          <p:cNvPr id="33" name="Egyenes összekötő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rtlCol="0" anchor="b">
            <a:normAutofit/>
          </a:bodyPr>
          <a:lstStyle>
            <a:lvl1pPr algn="l">
              <a:defRPr sz="360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 rtlCol="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ED032A-13F3-4ED4-BC67-027BABAB85B7}" type="datetime1">
              <a:rPr lang="hu-HU" noProof="0" smtClean="0"/>
              <a:t>2021. 09. 11.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63A5F8-6802-46B0-8655-054EB3F33294}" type="datetime1">
              <a:rPr lang="hu-HU" noProof="0" smtClean="0"/>
              <a:t>2021. 09. 11.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  <p:cxnSp>
        <p:nvCxnSpPr>
          <p:cNvPr id="35" name="Egyenes összekötő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D259E6-F7D8-40B4-9CB6-4D3A05A7DB1B}" type="datetime1">
              <a:rPr lang="hu-HU" noProof="0" smtClean="0"/>
              <a:t>2021. 09. 11.</a:t>
            </a:fld>
            <a:endParaRPr lang="hu-HU" noProof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  <p:cxnSp>
        <p:nvCxnSpPr>
          <p:cNvPr id="29" name="Egyenes összekötő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B5B7E0-EB02-4D60-87FB-F8D56D6AF0A1}" type="datetime1">
              <a:rPr lang="hu-HU" noProof="0" smtClean="0"/>
              <a:t>2021. 09. 11.</a:t>
            </a:fld>
            <a:endParaRPr lang="hu-HU" noProof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  <p:cxnSp>
        <p:nvCxnSpPr>
          <p:cNvPr id="25" name="Egyenes összekötő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A187BE-59B2-40D1-AFF9-4EF9E6191442}" type="datetime1">
              <a:rPr lang="hu-HU" noProof="0" smtClean="0"/>
              <a:t>2021. 09. 11.</a:t>
            </a:fld>
            <a:endParaRPr lang="hu-HU" noProof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rtlCol="0" anchor="ctr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5A636F-6057-47D2-9DFE-4EF30B79ACEE}" type="datetime1">
              <a:rPr lang="hu-HU" noProof="0" smtClean="0"/>
              <a:t>2021. 09. 11.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  <p:cxnSp>
        <p:nvCxnSpPr>
          <p:cNvPr id="17" name="Egyenes összekötő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Csoport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Téglalap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Téglalap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Kép helyőrzőj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 noProof="0"/>
              <a:t>Kép hozzáadásához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 rtlCol="0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C8C4B5B9-172A-4BBF-8B01-E9076FCA0CEB}" type="datetime1">
              <a:rPr lang="hu-HU" noProof="0" smtClean="0"/>
              <a:t>2021. 09. 11.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  <p:cxnSp>
        <p:nvCxnSpPr>
          <p:cNvPr id="31" name="Egyenes összekötő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Kép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4064E28-58B8-4DA9-B1C8-AF15F279E04B}" type="datetime1">
              <a:rPr lang="hu-HU" noProof="0" smtClean="0"/>
              <a:t>2021. 09. 11.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hu-HU" noProof="0" smtClean="0"/>
              <a:pPr rtl="0"/>
              <a:t>‹#›</a:t>
            </a:fld>
            <a:endParaRPr lang="hu-HU" noProof="0"/>
          </a:p>
        </p:txBody>
      </p:sp>
      <p:cxnSp>
        <p:nvCxnSpPr>
          <p:cNvPr id="10" name="Egyenes összekötő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bit.ly/36G1SqK?fbclid=IwAR31ZXknow8-8PH87wyQLfyKes4aDOGC40wI6sOfhAd6SX1_eQIsBRkF97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F0792A-0F2B-4A2E-AB38-0A4F18A3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7DB18D-C2F1-4C8C-8808-9C01ECE68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5D935FA-3336-4941-9214-E250A5727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45671" y="644327"/>
            <a:ext cx="9299965" cy="4811366"/>
            <a:chOff x="7639235" y="600024"/>
            <a:chExt cx="3898557" cy="687892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5D9E2ED-FF90-4200-A7EE-6D41D6526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639235" y="600024"/>
              <a:ext cx="3898557" cy="6878929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A4BEB8D-68AD-4314-8A2B-F8DC85A530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0263" y="1062693"/>
              <a:ext cx="3635738" cy="59547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391408" y="1590734"/>
            <a:ext cx="7405874" cy="2520012"/>
          </a:xfrm>
          <a:solidFill>
            <a:schemeClr val="bg2"/>
          </a:solidFill>
        </p:spPr>
        <p:txBody>
          <a:bodyPr rtlCol="0" anchor="ctr">
            <a:normAutofit/>
          </a:bodyPr>
          <a:lstStyle/>
          <a:p>
            <a:pPr algn="ctr"/>
            <a:r>
              <a:rPr lang="hu-HU" sz="2700" dirty="0">
                <a:ea typeface="+mj-lt"/>
                <a:cs typeface="+mj-lt"/>
              </a:rPr>
              <a:t>Apaság egykor és ma, avagy apák a küszöbön</a:t>
            </a:r>
            <a:br>
              <a:rPr lang="hu-HU" sz="4200" dirty="0">
                <a:solidFill>
                  <a:srgbClr val="000000"/>
                </a:solidFill>
              </a:rPr>
            </a:br>
            <a:br>
              <a:rPr lang="hu-HU" sz="4200" dirty="0"/>
            </a:br>
            <a:r>
              <a:rPr lang="hu-HU" sz="3600" dirty="0" err="1">
                <a:solidFill>
                  <a:schemeClr val="tx2"/>
                </a:solidFill>
              </a:rPr>
              <a:t>Retradicionalizálódás</a:t>
            </a:r>
            <a:br>
              <a:rPr lang="hu-HU" sz="4200" dirty="0"/>
            </a:br>
            <a:r>
              <a:rPr lang="hu-HU" sz="4200" dirty="0">
                <a:solidFill>
                  <a:schemeClr val="tx2"/>
                </a:solidFill>
              </a:rPr>
              <a:t> </a:t>
            </a:r>
            <a:r>
              <a:rPr lang="hu-HU" sz="2000" dirty="0">
                <a:solidFill>
                  <a:schemeClr val="tx2"/>
                </a:solidFill>
              </a:rPr>
              <a:t>(nyelvtörő és családtörő)</a:t>
            </a:r>
            <a:endParaRPr lang="hu-HU">
              <a:solidFill>
                <a:schemeClr val="tx2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F797D1-251E-41FE-9FF8-AD487DEF2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1407" y="1416139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9A0CE28-0E59-4F4D-9855-8A8DCE9A8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1407" y="4285341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75CC23F7-9F20-4C4B-8608-BD4DE9728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pic>
        <p:nvPicPr>
          <p:cNvPr id="4" name="Kép 4">
            <a:extLst>
              <a:ext uri="{FF2B5EF4-FFF2-40B4-BE49-F238E27FC236}">
                <a16:creationId xmlns:a16="http://schemas.microsoft.com/office/drawing/2014/main" id="{FCFAFEAF-8D06-42E3-A3A2-549D715180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3999" y="3583376"/>
            <a:ext cx="1169060" cy="1359021"/>
          </a:xfrm>
          <a:prstGeom prst="rect">
            <a:avLst/>
          </a:prstGeom>
        </p:spPr>
      </p:pic>
      <p:pic>
        <p:nvPicPr>
          <p:cNvPr id="5" name="Kép 5">
            <a:extLst>
              <a:ext uri="{FF2B5EF4-FFF2-40B4-BE49-F238E27FC236}">
                <a16:creationId xmlns:a16="http://schemas.microsoft.com/office/drawing/2014/main" id="{B728B1AB-8791-4BC5-9930-D635B17F15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3871" y="4216244"/>
            <a:ext cx="1132937" cy="840911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6E91A684-8B28-4344-A484-1BA9C8D03D0F}"/>
              </a:ext>
            </a:extLst>
          </p:cNvPr>
          <p:cNvSpPr txBox="1"/>
          <p:nvPr/>
        </p:nvSpPr>
        <p:spPr>
          <a:xfrm>
            <a:off x="6679722" y="4738778"/>
            <a:ext cx="392214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/>
              <a:t>Szentendrei</a:t>
            </a:r>
            <a:r>
              <a:rPr lang="en-US" sz="1600" dirty="0"/>
              <a:t> </a:t>
            </a:r>
            <a:r>
              <a:rPr lang="en-US" sz="1600" dirty="0" err="1"/>
              <a:t>Skanzen</a:t>
            </a:r>
            <a:r>
              <a:rPr lang="en-US" sz="1600" dirty="0"/>
              <a:t> 2021. 09. 12. </a:t>
            </a:r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AABDCA8-FE06-4EFD-858C-5E621A6F5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Szülő = aki kihordja a gyermeket?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931A74E-7962-401B-8BD3-25D7B1D92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>
                <a:ea typeface="+mn-lt"/>
                <a:cs typeface="+mn-lt"/>
              </a:rPr>
              <a:t>Az apa szerepe szerintem akkor kezdődik, amikor a gyerek…</a:t>
            </a:r>
            <a:endParaRPr lang="hu-HU" dirty="0"/>
          </a:p>
          <a:p>
            <a:pPr>
              <a:buNone/>
            </a:pPr>
            <a:endParaRPr lang="hu-HU" dirty="0">
              <a:ea typeface="+mn-lt"/>
              <a:cs typeface="+mn-lt"/>
            </a:endParaRPr>
          </a:p>
          <a:p>
            <a:pPr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/>
          </a:p>
          <a:p>
            <a:endParaRPr lang="hu-HU" dirty="0"/>
          </a:p>
        </p:txBody>
      </p:sp>
      <p:pic>
        <p:nvPicPr>
          <p:cNvPr id="5" name="Kép 5">
            <a:extLst>
              <a:ext uri="{FF2B5EF4-FFF2-40B4-BE49-F238E27FC236}">
                <a16:creationId xmlns:a16="http://schemas.microsoft.com/office/drawing/2014/main" id="{2C147602-41E7-4002-9BC8-7465C5288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4853" y="2632832"/>
            <a:ext cx="4842293" cy="3001317"/>
          </a:xfrm>
          <a:prstGeom prst="rect">
            <a:avLst/>
          </a:prstGeom>
        </p:spPr>
      </p:pic>
      <p:pic>
        <p:nvPicPr>
          <p:cNvPr id="6" name="Kép 4" descr="A képen szöveg, képernyőkép, clipart látható&#10;&#10;Automatikusan generált leírás">
            <a:extLst>
              <a:ext uri="{FF2B5EF4-FFF2-40B4-BE49-F238E27FC236}">
                <a16:creationId xmlns:a16="http://schemas.microsoft.com/office/drawing/2014/main" id="{4F927706-0B64-4E2B-966B-0A86DF741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9116" y="4489413"/>
            <a:ext cx="1319842" cy="970307"/>
          </a:xfrm>
          <a:prstGeom prst="rect">
            <a:avLst/>
          </a:prstGeom>
        </p:spPr>
      </p:pic>
      <p:sp>
        <p:nvSpPr>
          <p:cNvPr id="7" name="Szövegdoboz 6">
            <a:extLst>
              <a:ext uri="{FF2B5EF4-FFF2-40B4-BE49-F238E27FC236}">
                <a16:creationId xmlns:a16="http://schemas.microsoft.com/office/drawing/2014/main" id="{BEC768EC-25F7-467F-AEEB-6090FC9FF046}"/>
              </a:ext>
            </a:extLst>
          </p:cNvPr>
          <p:cNvSpPr txBox="1"/>
          <p:nvPr/>
        </p:nvSpPr>
        <p:spPr>
          <a:xfrm>
            <a:off x="9037609" y="5472023"/>
            <a:ext cx="392214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/>
              <a:t>Szentendrei</a:t>
            </a:r>
            <a:r>
              <a:rPr lang="en-US" sz="1600" dirty="0"/>
              <a:t> </a:t>
            </a:r>
            <a:r>
              <a:rPr lang="en-US" sz="1600" dirty="0" err="1"/>
              <a:t>Skanzen</a:t>
            </a:r>
            <a:r>
              <a:rPr lang="en-US" sz="1600" dirty="0"/>
              <a:t> 2021. 09. 12. </a:t>
            </a:r>
          </a:p>
        </p:txBody>
      </p:sp>
    </p:spTree>
    <p:extLst>
      <p:ext uri="{BB962C8B-B14F-4D97-AF65-F5344CB8AC3E}">
        <p14:creationId xmlns:p14="http://schemas.microsoft.com/office/powerpoint/2010/main" val="64611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8EF0AE-5FF4-45D7-AE42-0DA64CD39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Apa-gyed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CD65A3A-5412-4837-9B46-E51D35841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>
                <a:ea typeface="+mn-lt"/>
                <a:cs typeface="+mn-lt"/>
              </a:rPr>
              <a:t>Tudja, hogy mikortól mehet az apa gyedre?</a:t>
            </a:r>
          </a:p>
          <a:p>
            <a:endParaRPr lang="hu-HU" dirty="0">
              <a:ea typeface="+mn-lt"/>
              <a:cs typeface="+mn-lt"/>
            </a:endParaRPr>
          </a:p>
        </p:txBody>
      </p:sp>
      <p:pic>
        <p:nvPicPr>
          <p:cNvPr id="5" name="Kép 5">
            <a:extLst>
              <a:ext uri="{FF2B5EF4-FFF2-40B4-BE49-F238E27FC236}">
                <a16:creationId xmlns:a16="http://schemas.microsoft.com/office/drawing/2014/main" id="{2C501C15-4966-46E2-B115-97493FB67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9571" y="2015274"/>
            <a:ext cx="4540368" cy="3747602"/>
          </a:xfrm>
          <a:prstGeom prst="rect">
            <a:avLst/>
          </a:prstGeom>
        </p:spPr>
      </p:pic>
      <p:pic>
        <p:nvPicPr>
          <p:cNvPr id="7" name="Kép 4" descr="A képen szöveg, képernyőkép, clipart látható&#10;&#10;Automatikusan generált leírás">
            <a:extLst>
              <a:ext uri="{FF2B5EF4-FFF2-40B4-BE49-F238E27FC236}">
                <a16:creationId xmlns:a16="http://schemas.microsoft.com/office/drawing/2014/main" id="{DE60786E-2399-4DA0-A4B9-FB642AB09C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4739" y="4489413"/>
            <a:ext cx="1319842" cy="970307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2326A233-5D8C-4F83-8D5A-9AEC7DA6DFC6}"/>
              </a:ext>
            </a:extLst>
          </p:cNvPr>
          <p:cNvSpPr txBox="1"/>
          <p:nvPr/>
        </p:nvSpPr>
        <p:spPr>
          <a:xfrm>
            <a:off x="9095118" y="5558287"/>
            <a:ext cx="392214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/>
              <a:t>Szentendrei</a:t>
            </a:r>
            <a:r>
              <a:rPr lang="en-US" sz="1600" dirty="0"/>
              <a:t> </a:t>
            </a:r>
            <a:r>
              <a:rPr lang="en-US" sz="1600" dirty="0" err="1"/>
              <a:t>Skanzen</a:t>
            </a:r>
            <a:r>
              <a:rPr lang="en-US" sz="1600" dirty="0"/>
              <a:t> 2021. 09. 12. </a:t>
            </a:r>
          </a:p>
        </p:txBody>
      </p:sp>
    </p:spTree>
    <p:extLst>
      <p:ext uri="{BB962C8B-B14F-4D97-AF65-F5344CB8AC3E}">
        <p14:creationId xmlns:p14="http://schemas.microsoft.com/office/powerpoint/2010/main" val="114514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205A44B-480C-4705-863F-43DCCF798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ea typeface="+mj-lt"/>
                <a:cs typeface="+mj-lt"/>
              </a:rPr>
              <a:t>A RETRADICIONALIZÁLÓDÁS</a:t>
            </a:r>
          </a:p>
          <a:p>
            <a:endParaRPr lang="hu-HU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0B685F7-6C19-491F-8B4E-D6E8717E4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191" y="1616983"/>
            <a:ext cx="5062095" cy="801943"/>
          </a:xfrm>
        </p:spPr>
        <p:txBody>
          <a:bodyPr/>
          <a:lstStyle/>
          <a:p>
            <a:r>
              <a:rPr lang="hu-HU">
                <a:ea typeface="+mn-lt"/>
                <a:cs typeface="+mn-lt"/>
              </a:rPr>
              <a:t>A hagyományos családrendszer</a:t>
            </a:r>
            <a:endParaRPr lang="hu-HU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83477B1-9424-450F-AB3F-36848B3EF6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7191" y="2637363"/>
            <a:ext cx="4645152" cy="26444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>
                <a:ea typeface="+mn-lt"/>
                <a:cs typeface="+mn-lt"/>
              </a:rPr>
              <a:t>Apa = kenyérkereső</a:t>
            </a:r>
            <a:endParaRPr lang="en-US">
              <a:ea typeface="+mn-lt"/>
              <a:cs typeface="+mn-lt"/>
            </a:endParaRPr>
          </a:p>
          <a:p>
            <a:r>
              <a:rPr lang="hu-HU">
                <a:ea typeface="+mn-lt"/>
                <a:cs typeface="+mn-lt"/>
              </a:rPr>
              <a:t>Anya = háztartást viszi</a:t>
            </a:r>
            <a:endParaRPr lang="en-US">
              <a:ea typeface="+mn-lt"/>
              <a:cs typeface="+mn-lt"/>
            </a:endParaRPr>
          </a:p>
          <a:p>
            <a:r>
              <a:rPr lang="hu-HU">
                <a:ea typeface="+mn-lt"/>
                <a:cs typeface="+mn-lt"/>
              </a:rPr>
              <a:t>-» szeparált szerepek</a:t>
            </a:r>
            <a:endParaRPr lang="hu-HU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B623DB34-405F-410D-8FAC-48A0B5ADB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25989" y="2065336"/>
            <a:ext cx="4645152" cy="802237"/>
          </a:xfrm>
        </p:spPr>
        <p:txBody>
          <a:bodyPr/>
          <a:lstStyle/>
          <a:p>
            <a:r>
              <a:rPr lang="hu-HU">
                <a:ea typeface="+mn-lt"/>
                <a:cs typeface="+mn-lt"/>
              </a:rPr>
              <a:t>A MODERN CSALÁDRENDSZER</a:t>
            </a:r>
          </a:p>
          <a:p>
            <a:endParaRPr lang="hu-HU"/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C0E4FE72-8283-4C00-BADB-84E663A8F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3809" y="2592252"/>
            <a:ext cx="4645152" cy="26373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>
                <a:ea typeface="+mn-lt"/>
                <a:cs typeface="+mn-lt"/>
              </a:rPr>
              <a:t>Apa = aktív apa</a:t>
            </a:r>
            <a:endParaRPr lang="en-US">
              <a:ea typeface="+mn-lt"/>
              <a:cs typeface="+mn-lt"/>
            </a:endParaRPr>
          </a:p>
          <a:p>
            <a:r>
              <a:rPr lang="hu-HU">
                <a:ea typeface="+mn-lt"/>
                <a:cs typeface="+mn-lt"/>
              </a:rPr>
              <a:t>Anya = aktív anya</a:t>
            </a:r>
            <a:endParaRPr lang="en-US">
              <a:ea typeface="+mn-lt"/>
              <a:cs typeface="+mn-lt"/>
            </a:endParaRPr>
          </a:p>
          <a:p>
            <a:r>
              <a:rPr lang="hu-HU">
                <a:ea typeface="+mn-lt"/>
                <a:cs typeface="+mn-lt"/>
              </a:rPr>
              <a:t>-» munkamegosztás</a:t>
            </a:r>
            <a:endParaRPr lang="en-US">
              <a:ea typeface="+mn-lt"/>
              <a:cs typeface="+mn-lt"/>
            </a:endParaRPr>
          </a:p>
          <a:p>
            <a:r>
              <a:rPr lang="hu-HU">
                <a:ea typeface="+mn-lt"/>
                <a:cs typeface="+mn-lt"/>
              </a:rPr>
              <a:t>~ őseink élete</a:t>
            </a:r>
            <a:endParaRPr lang="hu-HU"/>
          </a:p>
        </p:txBody>
      </p:sp>
      <p:sp>
        <p:nvSpPr>
          <p:cNvPr id="7" name="Nyíl: szalag, balra mutató 6">
            <a:extLst>
              <a:ext uri="{FF2B5EF4-FFF2-40B4-BE49-F238E27FC236}">
                <a16:creationId xmlns:a16="http://schemas.microsoft.com/office/drawing/2014/main" id="{799D712A-4039-4265-9A0A-452CA1C31579}"/>
              </a:ext>
            </a:extLst>
          </p:cNvPr>
          <p:cNvSpPr/>
          <p:nvPr/>
        </p:nvSpPr>
        <p:spPr>
          <a:xfrm rot="5400000">
            <a:off x="5528955" y="3769829"/>
            <a:ext cx="704491" cy="251603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pic>
        <p:nvPicPr>
          <p:cNvPr id="9" name="Kép 4" descr="A képen szöveg, képernyőkép, clipart látható&#10;&#10;Automatikusan generált leírás">
            <a:extLst>
              <a:ext uri="{FF2B5EF4-FFF2-40B4-BE49-F238E27FC236}">
                <a16:creationId xmlns:a16="http://schemas.microsoft.com/office/drawing/2014/main" id="{A1C3A141-8A1D-4C99-A704-C828BD56C0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4739" y="4403149"/>
            <a:ext cx="1319842" cy="970307"/>
          </a:xfrm>
          <a:prstGeom prst="rect">
            <a:avLst/>
          </a:prstGeom>
        </p:spPr>
      </p:pic>
      <p:sp>
        <p:nvSpPr>
          <p:cNvPr id="11" name="Szövegdoboz 10">
            <a:extLst>
              <a:ext uri="{FF2B5EF4-FFF2-40B4-BE49-F238E27FC236}">
                <a16:creationId xmlns:a16="http://schemas.microsoft.com/office/drawing/2014/main" id="{64D53D74-4E79-4B81-8671-EF95F47B57B6}"/>
              </a:ext>
            </a:extLst>
          </p:cNvPr>
          <p:cNvSpPr txBox="1"/>
          <p:nvPr/>
        </p:nvSpPr>
        <p:spPr>
          <a:xfrm>
            <a:off x="8606288" y="5443268"/>
            <a:ext cx="392214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/>
              <a:t>Szentendrei</a:t>
            </a:r>
            <a:r>
              <a:rPr lang="en-US" sz="1600" dirty="0"/>
              <a:t> </a:t>
            </a:r>
            <a:r>
              <a:rPr lang="en-US" sz="1600" dirty="0" err="1"/>
              <a:t>Skanzen</a:t>
            </a:r>
            <a:r>
              <a:rPr lang="en-US" sz="1600" dirty="0"/>
              <a:t> 2021. 09. 12. </a:t>
            </a:r>
          </a:p>
        </p:txBody>
      </p:sp>
    </p:spTree>
    <p:extLst>
      <p:ext uri="{BB962C8B-B14F-4D97-AF65-F5344CB8AC3E}">
        <p14:creationId xmlns:p14="http://schemas.microsoft.com/office/powerpoint/2010/main" val="87410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3C40F71-1669-4CE8-A554-C29331862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 csavar...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7F9F586-2524-4396-BF4D-17E73F25D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/>
              <a:t>Úgy látszik, hogy a modern családképpel rendelkező fiatalok a gyermek megszületése után </a:t>
            </a:r>
            <a:r>
              <a:rPr lang="hu-HU" sz="2800">
                <a:solidFill>
                  <a:srgbClr val="FF0000"/>
                </a:solidFill>
              </a:rPr>
              <a:t>visszacsúsznak </a:t>
            </a:r>
            <a:r>
              <a:rPr lang="hu-HU" sz="2800"/>
              <a:t>a hagyományos családrendszerbe.</a:t>
            </a:r>
            <a:endParaRPr lang="hu-HU"/>
          </a:p>
        </p:txBody>
      </p:sp>
      <p:pic>
        <p:nvPicPr>
          <p:cNvPr id="5" name="Kép 4" descr="A képen szöveg, képernyőkép, clipart látható&#10;&#10;Automatikusan generált leírás">
            <a:extLst>
              <a:ext uri="{FF2B5EF4-FFF2-40B4-BE49-F238E27FC236}">
                <a16:creationId xmlns:a16="http://schemas.microsoft.com/office/drawing/2014/main" id="{043948B2-75C8-4741-9923-7B63AF299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4739" y="4489413"/>
            <a:ext cx="1319842" cy="970307"/>
          </a:xfrm>
          <a:prstGeom prst="rect">
            <a:avLst/>
          </a:prstGeom>
        </p:spPr>
      </p:pic>
      <p:sp>
        <p:nvSpPr>
          <p:cNvPr id="7" name="Szövegdoboz 6">
            <a:extLst>
              <a:ext uri="{FF2B5EF4-FFF2-40B4-BE49-F238E27FC236}">
                <a16:creationId xmlns:a16="http://schemas.microsoft.com/office/drawing/2014/main" id="{803956E7-FBE6-4614-967C-2DAB1D251C3A}"/>
              </a:ext>
            </a:extLst>
          </p:cNvPr>
          <p:cNvSpPr txBox="1"/>
          <p:nvPr/>
        </p:nvSpPr>
        <p:spPr>
          <a:xfrm>
            <a:off x="8462515" y="5472023"/>
            <a:ext cx="392214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/>
              <a:t>Szentendrei</a:t>
            </a:r>
            <a:r>
              <a:rPr lang="en-US" sz="1600" dirty="0"/>
              <a:t> </a:t>
            </a:r>
            <a:r>
              <a:rPr lang="en-US" sz="1600" dirty="0" err="1"/>
              <a:t>Skanzen</a:t>
            </a:r>
            <a:r>
              <a:rPr lang="en-US" sz="1600" dirty="0"/>
              <a:t> 2021. 09. 12. </a:t>
            </a:r>
          </a:p>
        </p:txBody>
      </p:sp>
    </p:spTree>
    <p:extLst>
      <p:ext uri="{BB962C8B-B14F-4D97-AF65-F5344CB8AC3E}">
        <p14:creationId xmlns:p14="http://schemas.microsoft.com/office/powerpoint/2010/main" val="1103481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4CBD9F4-D428-4794-BF91-9EF69E04F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Vitassuk meg!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AA1CD16-71D7-4E34-B3A2-B8D380E2D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/>
          </a:p>
          <a:p>
            <a:r>
              <a:rPr lang="hu-HU"/>
              <a:t>Hogy lehet, hogy ennek ellenére a gyermek megszületése után mégis a hagyományos modell szerint élnek?</a:t>
            </a:r>
          </a:p>
          <a:p>
            <a:r>
              <a:rPr lang="hu-HU"/>
              <a:t>Mit lehetne tenni, hogy a gyermekvállalás előtt állók a modern családrendszer szerint élhessenek a gyermek megszületése után?</a:t>
            </a:r>
          </a:p>
        </p:txBody>
      </p:sp>
      <p:pic>
        <p:nvPicPr>
          <p:cNvPr id="5" name="Kép 4" descr="A képen szöveg, képernyőkép, clipart látható&#10;&#10;Automatikusan generált leírás">
            <a:extLst>
              <a:ext uri="{FF2B5EF4-FFF2-40B4-BE49-F238E27FC236}">
                <a16:creationId xmlns:a16="http://schemas.microsoft.com/office/drawing/2014/main" id="{D5DB3892-7B4B-4714-A42C-18C92112D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4739" y="4489413"/>
            <a:ext cx="1319842" cy="970307"/>
          </a:xfrm>
          <a:prstGeom prst="rect">
            <a:avLst/>
          </a:prstGeom>
        </p:spPr>
      </p:pic>
      <p:sp>
        <p:nvSpPr>
          <p:cNvPr id="7" name="Szövegdoboz 6">
            <a:extLst>
              <a:ext uri="{FF2B5EF4-FFF2-40B4-BE49-F238E27FC236}">
                <a16:creationId xmlns:a16="http://schemas.microsoft.com/office/drawing/2014/main" id="{13BC7DED-4336-417C-9758-D0DDAF0559C8}"/>
              </a:ext>
            </a:extLst>
          </p:cNvPr>
          <p:cNvSpPr txBox="1"/>
          <p:nvPr/>
        </p:nvSpPr>
        <p:spPr>
          <a:xfrm>
            <a:off x="8534401" y="5472023"/>
            <a:ext cx="392214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/>
              <a:t>Szentendrei</a:t>
            </a:r>
            <a:r>
              <a:rPr lang="en-US" sz="1600" dirty="0"/>
              <a:t> </a:t>
            </a:r>
            <a:r>
              <a:rPr lang="en-US" sz="1600" dirty="0" err="1"/>
              <a:t>Skanzen</a:t>
            </a:r>
            <a:r>
              <a:rPr lang="en-US" sz="1600" dirty="0"/>
              <a:t> 2021. 09. 12. </a:t>
            </a:r>
          </a:p>
        </p:txBody>
      </p:sp>
    </p:spTree>
    <p:extLst>
      <p:ext uri="{BB962C8B-B14F-4D97-AF65-F5344CB8AC3E}">
        <p14:creationId xmlns:p14="http://schemas.microsoft.com/office/powerpoint/2010/main" val="195746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92A4C1D-C771-4F82-9551-13029929C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Szülővé válunk 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1DE508-A3F3-4F17-A5C3-2071E1D78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>
                <a:ea typeface="+mn-lt"/>
                <a:cs typeface="+mn-lt"/>
              </a:rPr>
              <a:t>Apa Akadémia és a Károli Gáspár Református Egyetem közös kutatása</a:t>
            </a:r>
          </a:p>
          <a:p>
            <a:r>
              <a:rPr lang="hu-HU" dirty="0">
                <a:ea typeface="+mn-lt"/>
                <a:cs typeface="+mn-lt"/>
              </a:rPr>
              <a:t>Mit vizsgálunk? - Az első közös gyermek vállalása előtt álló párok vélekedését a:</a:t>
            </a:r>
          </a:p>
          <a:p>
            <a:pPr lvl="1"/>
            <a:r>
              <a:rPr lang="hu-HU" dirty="0">
                <a:ea typeface="+mn-lt"/>
                <a:cs typeface="+mn-lt"/>
              </a:rPr>
              <a:t>Szülői szerepekről</a:t>
            </a:r>
          </a:p>
          <a:p>
            <a:pPr lvl="1"/>
            <a:r>
              <a:rPr lang="hu-HU" dirty="0">
                <a:ea typeface="+mn-lt"/>
                <a:cs typeface="+mn-lt"/>
              </a:rPr>
              <a:t>A munka-magánélet egyensúlyáról</a:t>
            </a:r>
          </a:p>
          <a:p>
            <a:pPr lvl="1"/>
            <a:r>
              <a:rPr lang="hu-HU" dirty="0">
                <a:ea typeface="+mn-lt"/>
                <a:cs typeface="+mn-lt"/>
              </a:rPr>
              <a:t>A születéssel járó változásokról</a:t>
            </a:r>
          </a:p>
          <a:p>
            <a:pPr lvl="1"/>
            <a:endParaRPr lang="hu-HU" dirty="0">
              <a:ea typeface="+mn-lt"/>
              <a:cs typeface="+mn-lt"/>
            </a:endParaRPr>
          </a:p>
          <a:p>
            <a:r>
              <a:rPr lang="hu-HU" dirty="0">
                <a:ea typeface="+mn-lt"/>
                <a:cs typeface="+mn-lt"/>
                <a:hlinkClick r:id="rId2"/>
              </a:rPr>
              <a:t>http://bit.ly/36G1SqK</a:t>
            </a:r>
            <a:endParaRPr lang="hu-HU"/>
          </a:p>
          <a:p>
            <a:r>
              <a:rPr lang="hu-HU" dirty="0"/>
              <a:t>87 kitöltőnél tartunk</a:t>
            </a:r>
          </a:p>
        </p:txBody>
      </p:sp>
      <p:pic>
        <p:nvPicPr>
          <p:cNvPr id="4" name="Kép 4">
            <a:extLst>
              <a:ext uri="{FF2B5EF4-FFF2-40B4-BE49-F238E27FC236}">
                <a16:creationId xmlns:a16="http://schemas.microsoft.com/office/drawing/2014/main" id="{6D254423-03EE-49C3-96FC-03328AB9D4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4739" y="4733828"/>
            <a:ext cx="1319842" cy="970307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E5AAADE4-5CB2-4129-8154-D6996B93C2A1}"/>
              </a:ext>
            </a:extLst>
          </p:cNvPr>
          <p:cNvSpPr txBox="1"/>
          <p:nvPr/>
        </p:nvSpPr>
        <p:spPr>
          <a:xfrm>
            <a:off x="7801156" y="5630174"/>
            <a:ext cx="392214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/>
              <a:t>Szentendrei</a:t>
            </a:r>
            <a:r>
              <a:rPr lang="en-US" sz="1600" dirty="0"/>
              <a:t> </a:t>
            </a:r>
            <a:r>
              <a:rPr lang="en-US" sz="1600" dirty="0" err="1"/>
              <a:t>Skanzen</a:t>
            </a:r>
            <a:r>
              <a:rPr lang="en-US" sz="1600" dirty="0"/>
              <a:t> 2021. 09. 12. </a:t>
            </a:r>
          </a:p>
        </p:txBody>
      </p:sp>
    </p:spTree>
    <p:extLst>
      <p:ext uri="{BB962C8B-B14F-4D97-AF65-F5344CB8AC3E}">
        <p14:creationId xmlns:p14="http://schemas.microsoft.com/office/powerpoint/2010/main" val="178043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77F1E1-2B6F-4BB6-899F-67D8764D8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Kérdőjel pasztellzöld háttérrel">
            <a:extLst>
              <a:ext uri="{FF2B5EF4-FFF2-40B4-BE49-F238E27FC236}">
                <a16:creationId xmlns:a16="http://schemas.microsoft.com/office/drawing/2014/main" id="{76253492-E6AB-4239-BFCC-6365C936884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759" r="7462" b="16836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092ECB-D375-4A85-AD6E-85644D2A9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7" y="3064931"/>
            <a:ext cx="8293042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6354EF20-6729-4E0F-AABC-BA8DF68A0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526" y="3236470"/>
            <a:ext cx="6829044" cy="1252601"/>
          </a:xfrm>
        </p:spPr>
        <p:txBody>
          <a:bodyPr vert="horz" lIns="91440" tIns="45720" rIns="91440" bIns="0" rtlCol="0" anchor="b">
            <a:normAutofit/>
          </a:bodyPr>
          <a:lstStyle/>
          <a:p>
            <a:pPr algn="r"/>
            <a:r>
              <a:rPr lang="en-US" sz="4100" err="1">
                <a:solidFill>
                  <a:srgbClr val="FFFFFE"/>
                </a:solidFill>
              </a:rPr>
              <a:t>Milyen</a:t>
            </a:r>
            <a:r>
              <a:rPr lang="en-US" sz="4100">
                <a:solidFill>
                  <a:srgbClr val="FFFFFE"/>
                </a:solidFill>
              </a:rPr>
              <a:t> a </a:t>
            </a:r>
            <a:r>
              <a:rPr lang="en-US" sz="4100" err="1">
                <a:solidFill>
                  <a:srgbClr val="FFFFFE"/>
                </a:solidFill>
              </a:rPr>
              <a:t>jó</a:t>
            </a:r>
            <a:r>
              <a:rPr lang="en-US" sz="4100">
                <a:solidFill>
                  <a:srgbClr val="FFFFFE"/>
                </a:solidFill>
              </a:rPr>
              <a:t> </a:t>
            </a:r>
            <a:r>
              <a:rPr lang="en-US" sz="4100" err="1">
                <a:solidFill>
                  <a:srgbClr val="FFFFFE"/>
                </a:solidFill>
              </a:rPr>
              <a:t>anya</a:t>
            </a:r>
            <a:r>
              <a:rPr lang="en-US" sz="4100">
                <a:solidFill>
                  <a:srgbClr val="FFFFFE"/>
                </a:solidFill>
              </a:rPr>
              <a:t> </a:t>
            </a:r>
            <a:r>
              <a:rPr lang="en-US" sz="4100" err="1">
                <a:solidFill>
                  <a:srgbClr val="FFFFFE"/>
                </a:solidFill>
              </a:rPr>
              <a:t>és</a:t>
            </a:r>
            <a:r>
              <a:rPr lang="en-US" sz="4100">
                <a:solidFill>
                  <a:srgbClr val="FFFFFE"/>
                </a:solidFill>
              </a:rPr>
              <a:t> </a:t>
            </a:r>
            <a:r>
              <a:rPr lang="en-US" sz="4100" err="1">
                <a:solidFill>
                  <a:srgbClr val="FFFFFE"/>
                </a:solidFill>
              </a:rPr>
              <a:t>apa</a:t>
            </a:r>
            <a:r>
              <a:rPr lang="en-US" sz="4100">
                <a:solidFill>
                  <a:srgbClr val="FFFFFE"/>
                </a:solidFill>
              </a:rPr>
              <a:t>?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6C1711D-6DAC-4FE1-B7B6-AC8A81B84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0525" y="4666480"/>
            <a:ext cx="6829043" cy="0"/>
          </a:xfrm>
          <a:prstGeom prst="line">
            <a:avLst/>
          </a:prstGeom>
          <a:ln w="31750">
            <a:solidFill>
              <a:srgbClr val="54888A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907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>
            <a:extLst>
              <a:ext uri="{FF2B5EF4-FFF2-40B4-BE49-F238E27FC236}">
                <a16:creationId xmlns:a16="http://schemas.microsoft.com/office/drawing/2014/main" id="{90DBFDCA-2131-4A50-B125-A56031E3C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2969" y="2019549"/>
            <a:ext cx="6634818" cy="80194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u-HU" sz="2600" dirty="0"/>
              <a:t>Hagyományos(</a:t>
            </a:r>
            <a:r>
              <a:rPr lang="hu-HU" sz="2600" err="1"/>
              <a:t>nak</a:t>
            </a:r>
            <a:r>
              <a:rPr lang="hu-HU" sz="2600" dirty="0"/>
              <a:t> tekintett) </a:t>
            </a:r>
            <a:r>
              <a:rPr lang="hu-HU" sz="2600"/>
              <a:t>családrendszer</a:t>
            </a:r>
            <a:endParaRPr lang="hu-HU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81A86C8-6B5B-414F-8A65-33AB3FDA5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95635" y="2824269"/>
            <a:ext cx="4645152" cy="26444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z="2800"/>
              <a:t>Apa = kenyérkereső</a:t>
            </a:r>
          </a:p>
          <a:p>
            <a:r>
              <a:rPr lang="hu-HU" sz="2800"/>
              <a:t>Anya = háztartást viszi</a:t>
            </a:r>
          </a:p>
          <a:p>
            <a:r>
              <a:rPr lang="hu-HU" sz="2800"/>
              <a:t>-» szeparált szerepek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2037CCD6-7641-49D0-A4D7-E4CACCC254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1695" y="1622301"/>
            <a:ext cx="5280152" cy="802237"/>
          </a:xfrm>
        </p:spPr>
        <p:txBody>
          <a:bodyPr>
            <a:noAutofit/>
          </a:bodyPr>
          <a:lstStyle/>
          <a:p>
            <a:r>
              <a:rPr lang="hu-HU" sz="2600"/>
              <a:t>modern családrendszer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531D4C3B-8967-446E-BE40-536C21131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33251" y="2609824"/>
            <a:ext cx="4645152" cy="26373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z="2800"/>
              <a:t>Apa = aktív apa</a:t>
            </a:r>
          </a:p>
          <a:p>
            <a:r>
              <a:rPr lang="hu-HU" sz="2800"/>
              <a:t>Anya = aktív anya</a:t>
            </a:r>
          </a:p>
          <a:p>
            <a:r>
              <a:rPr lang="hu-HU" sz="2800"/>
              <a:t>-» munkamegosztás</a:t>
            </a:r>
          </a:p>
          <a:p>
            <a:r>
              <a:rPr lang="hu-HU" sz="2800"/>
              <a:t>~ őseink élete</a:t>
            </a:r>
          </a:p>
        </p:txBody>
      </p:sp>
      <p:sp>
        <p:nvSpPr>
          <p:cNvPr id="7" name="Nyíl: balra-jobbra mutató 6">
            <a:extLst>
              <a:ext uri="{FF2B5EF4-FFF2-40B4-BE49-F238E27FC236}">
                <a16:creationId xmlns:a16="http://schemas.microsoft.com/office/drawing/2014/main" id="{6D8B5358-1F65-4AE1-8A35-9D35CDFF7BFA}"/>
              </a:ext>
            </a:extLst>
          </p:cNvPr>
          <p:cNvSpPr/>
          <p:nvPr/>
        </p:nvSpPr>
        <p:spPr>
          <a:xfrm>
            <a:off x="5276256" y="3426572"/>
            <a:ext cx="1213555" cy="47977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2" name="Kép 4" descr="A képen szöveg, képernyőkép, clipart látható&#10;&#10;Automatikusan generált leírás">
            <a:extLst>
              <a:ext uri="{FF2B5EF4-FFF2-40B4-BE49-F238E27FC236}">
                <a16:creationId xmlns:a16="http://schemas.microsoft.com/office/drawing/2014/main" id="{612D7782-7D44-467D-8D90-779606F71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3494" y="4489413"/>
            <a:ext cx="1319842" cy="970307"/>
          </a:xfrm>
          <a:prstGeom prst="rect">
            <a:avLst/>
          </a:prstGeom>
        </p:spPr>
      </p:pic>
      <p:sp>
        <p:nvSpPr>
          <p:cNvPr id="10" name="Szövegdoboz 9">
            <a:extLst>
              <a:ext uri="{FF2B5EF4-FFF2-40B4-BE49-F238E27FC236}">
                <a16:creationId xmlns:a16="http://schemas.microsoft.com/office/drawing/2014/main" id="{2E6847FF-BDE1-4785-B973-902E61372386}"/>
              </a:ext>
            </a:extLst>
          </p:cNvPr>
          <p:cNvSpPr txBox="1"/>
          <p:nvPr/>
        </p:nvSpPr>
        <p:spPr>
          <a:xfrm>
            <a:off x="8433760" y="5472023"/>
            <a:ext cx="392214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/>
              <a:t>Szentendrei</a:t>
            </a:r>
            <a:r>
              <a:rPr lang="en-US" sz="1600" dirty="0"/>
              <a:t> </a:t>
            </a:r>
            <a:r>
              <a:rPr lang="en-US" sz="1600" dirty="0" err="1"/>
              <a:t>Skanzen</a:t>
            </a:r>
            <a:r>
              <a:rPr lang="en-US" sz="1600" dirty="0"/>
              <a:t> 2021. 09. 12. </a:t>
            </a:r>
          </a:p>
        </p:txBody>
      </p:sp>
    </p:spTree>
    <p:extLst>
      <p:ext uri="{BB962C8B-B14F-4D97-AF65-F5344CB8AC3E}">
        <p14:creationId xmlns:p14="http://schemas.microsoft.com/office/powerpoint/2010/main" val="178347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67C9C48-DB01-4A99-ABE4-7AA1C4D4F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ea typeface="+mj-lt"/>
                <a:cs typeface="+mj-lt"/>
              </a:rPr>
              <a:t>GYERMEKVÁLLALÁSRA BUZDÍTÓ KÖRÜLMÉNYEK:</a:t>
            </a:r>
          </a:p>
          <a:p>
            <a:endParaRPr lang="hu-HU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320E60A-51A1-423E-B808-835C128FE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191" y="1717624"/>
            <a:ext cx="5967868" cy="801943"/>
          </a:xfrm>
        </p:spPr>
        <p:txBody>
          <a:bodyPr/>
          <a:lstStyle/>
          <a:p>
            <a:r>
              <a:rPr lang="hu-HU"/>
              <a:t>Gyermekvállalásra buzdítana, ha: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B9277EB-0D89-434A-956C-C5477D2BB0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sz="2400">
                <a:ea typeface="+mn-lt"/>
                <a:cs typeface="+mn-lt"/>
              </a:rPr>
              <a:t>Felhagyhatnék a korábbi életemmel és csak a gyermekemmel kellene foglalkoznom.</a:t>
            </a:r>
            <a:endParaRPr lang="hu-HU" sz="2400"/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1F849082-3E37-48BA-B3FF-31344D9D1A4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sz="2400">
                <a:ea typeface="+mn-lt"/>
                <a:cs typeface="+mn-lt"/>
              </a:rPr>
              <a:t>A gyermeknevelés mellett kisebb óraszámban dolgozni/programokra is el tudnék járni.</a:t>
            </a:r>
            <a:endParaRPr lang="hu-HU" sz="2400"/>
          </a:p>
        </p:txBody>
      </p:sp>
      <p:pic>
        <p:nvPicPr>
          <p:cNvPr id="5" name="Kép 4" descr="A képen szöveg, képernyőkép, clipart látható&#10;&#10;Automatikusan generált leírás">
            <a:extLst>
              <a:ext uri="{FF2B5EF4-FFF2-40B4-BE49-F238E27FC236}">
                <a16:creationId xmlns:a16="http://schemas.microsoft.com/office/drawing/2014/main" id="{4CA28D21-BDEF-4298-B468-D01DB24FF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5984" y="4489413"/>
            <a:ext cx="1319842" cy="970307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939B2A27-58CF-44E4-A07D-DB9A3B66C6E7}"/>
              </a:ext>
            </a:extLst>
          </p:cNvPr>
          <p:cNvSpPr txBox="1"/>
          <p:nvPr/>
        </p:nvSpPr>
        <p:spPr>
          <a:xfrm>
            <a:off x="8448137" y="5472023"/>
            <a:ext cx="392214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/>
              <a:t>Szentendrei</a:t>
            </a:r>
            <a:r>
              <a:rPr lang="en-US" sz="1600" dirty="0"/>
              <a:t> </a:t>
            </a:r>
            <a:r>
              <a:rPr lang="en-US" sz="1600" dirty="0" err="1"/>
              <a:t>Skanzen</a:t>
            </a:r>
            <a:r>
              <a:rPr lang="en-US" sz="1600" dirty="0"/>
              <a:t> 2021. 09. 12. </a:t>
            </a:r>
          </a:p>
        </p:txBody>
      </p:sp>
    </p:spTree>
    <p:extLst>
      <p:ext uri="{BB962C8B-B14F-4D97-AF65-F5344CB8AC3E}">
        <p14:creationId xmlns:p14="http://schemas.microsoft.com/office/powerpoint/2010/main" val="401310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A931631-D905-4A04-B91A-36E93AB11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ea typeface="+mj-lt"/>
                <a:cs typeface="+mj-lt"/>
              </a:rPr>
              <a:t>GYERMEKVÁLLALÁSRA BUZDÍTÓ KÖRÜLMÉNYEK:</a:t>
            </a:r>
          </a:p>
          <a:p>
            <a:endParaRPr lang="hu-HU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2107629-0636-49E7-9A89-628D52683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191" y="1760757"/>
            <a:ext cx="6126019" cy="801943"/>
          </a:xfrm>
        </p:spPr>
        <p:txBody>
          <a:bodyPr/>
          <a:lstStyle/>
          <a:p>
            <a:r>
              <a:rPr lang="hu-HU">
                <a:ea typeface="+mn-lt"/>
                <a:cs typeface="+mn-lt"/>
              </a:rPr>
              <a:t>GYERMEKVÁLLALÁSRA BUZDÍTANA  a: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A818D08-4C5B-458B-BC12-6FD02CE8F5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sz="2400">
                <a:ea typeface="+mn-lt"/>
                <a:cs typeface="+mn-lt"/>
              </a:rPr>
              <a:t>A házastárs segítsége a háztartás vezetésében/a pénzkeresésben.</a:t>
            </a:r>
            <a:endParaRPr lang="hu-HU" sz="2400"/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D42F2EDB-2608-4039-9A8C-0DA6E0F0306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sz="2400">
                <a:ea typeface="+mn-lt"/>
                <a:cs typeface="+mn-lt"/>
              </a:rPr>
              <a:t>Szeparált feladatkörök - egyikünk pénzt keres, a másik otthon van a gyerekekkel.</a:t>
            </a:r>
            <a:endParaRPr lang="hu-HU" sz="2400"/>
          </a:p>
        </p:txBody>
      </p:sp>
      <p:pic>
        <p:nvPicPr>
          <p:cNvPr id="5" name="Kép 4" descr="A képen szöveg, képernyőkép, clipart látható&#10;&#10;Automatikusan generált leírás">
            <a:extLst>
              <a:ext uri="{FF2B5EF4-FFF2-40B4-BE49-F238E27FC236}">
                <a16:creationId xmlns:a16="http://schemas.microsoft.com/office/drawing/2014/main" id="{B77E4EA9-A273-43A0-A2C4-66B159FC3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4739" y="4532545"/>
            <a:ext cx="1319842" cy="970307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BC5FFBBF-3FBB-4065-A686-BB873BE5D8E3}"/>
              </a:ext>
            </a:extLst>
          </p:cNvPr>
          <p:cNvSpPr txBox="1"/>
          <p:nvPr/>
        </p:nvSpPr>
        <p:spPr>
          <a:xfrm>
            <a:off x="8361873" y="5515155"/>
            <a:ext cx="392214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/>
              <a:t>Szentendrei</a:t>
            </a:r>
            <a:r>
              <a:rPr lang="en-US" sz="1600" dirty="0"/>
              <a:t> </a:t>
            </a:r>
            <a:r>
              <a:rPr lang="en-US" sz="1600" dirty="0" err="1"/>
              <a:t>Skanzen</a:t>
            </a:r>
            <a:r>
              <a:rPr lang="en-US" sz="1600" dirty="0"/>
              <a:t> 2021. 09. 12. </a:t>
            </a:r>
          </a:p>
        </p:txBody>
      </p:sp>
    </p:spTree>
    <p:extLst>
      <p:ext uri="{BB962C8B-B14F-4D97-AF65-F5344CB8AC3E}">
        <p14:creationId xmlns:p14="http://schemas.microsoft.com/office/powerpoint/2010/main" val="3237743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94BE51-27E8-472F-9FE8-47A8B25A7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ea typeface="+mj-lt"/>
                <a:cs typeface="+mj-lt"/>
              </a:rPr>
              <a:t>GYERMEKVÁLLALÁSRA BUZDÍTÓ KÖRÜLMÉNYEK:</a:t>
            </a:r>
          </a:p>
          <a:p>
            <a:endParaRPr lang="hu-HU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00DCC0C-0651-49D8-98F3-9157222F1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191" y="1765549"/>
            <a:ext cx="7060548" cy="801943"/>
          </a:xfrm>
        </p:spPr>
        <p:txBody>
          <a:bodyPr/>
          <a:lstStyle/>
          <a:p>
            <a:r>
              <a:rPr lang="hu-HU" dirty="0">
                <a:ea typeface="+mn-lt"/>
                <a:cs typeface="+mn-lt"/>
              </a:rPr>
              <a:t>GYERMEKVÁLLALÁSRA BUZDÍTANA, HA: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F0944DD-EB75-48AE-8880-7029B9EEA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89682" y="2939288"/>
            <a:ext cx="4645152" cy="26444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z="2400">
                <a:ea typeface="+mn-lt"/>
                <a:cs typeface="+mn-lt"/>
              </a:rPr>
              <a:t>Aktív jelenléttel hozzájárulhatok a gyermekem intelligenciájához, szociális fejlettségéhez.</a:t>
            </a:r>
            <a:endParaRPr lang="hu-HU" sz="2400"/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616797CE-70E9-4406-8432-F5DA314D0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936510"/>
            <a:ext cx="4645152" cy="26373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z="2400" dirty="0">
                <a:ea typeface="+mn-lt"/>
                <a:cs typeface="+mn-lt"/>
              </a:rPr>
              <a:t>Hiányos/túlterhelt/frusztrált anya-, és </a:t>
            </a:r>
            <a:r>
              <a:rPr lang="hu-HU" sz="2400" dirty="0" err="1">
                <a:ea typeface="+mn-lt"/>
                <a:cs typeface="+mn-lt"/>
              </a:rPr>
              <a:t>apaképet</a:t>
            </a:r>
            <a:r>
              <a:rPr lang="hu-HU" sz="2400" dirty="0">
                <a:ea typeface="+mn-lt"/>
                <a:cs typeface="+mn-lt"/>
              </a:rPr>
              <a:t> hagynék a gyermekemben.</a:t>
            </a:r>
            <a:endParaRPr lang="hu-HU" sz="2400" dirty="0"/>
          </a:p>
        </p:txBody>
      </p:sp>
      <p:pic>
        <p:nvPicPr>
          <p:cNvPr id="5" name="Kép 4" descr="A képen szöveg, képernyőkép, clipart látható&#10;&#10;Automatikusan generált leírás">
            <a:extLst>
              <a:ext uri="{FF2B5EF4-FFF2-40B4-BE49-F238E27FC236}">
                <a16:creationId xmlns:a16="http://schemas.microsoft.com/office/drawing/2014/main" id="{FD4757AE-B356-485C-BFD8-238668AC2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8475" y="4604432"/>
            <a:ext cx="1319842" cy="970307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F436A0E3-CD0D-415E-9412-2EC0569B7AE7}"/>
              </a:ext>
            </a:extLst>
          </p:cNvPr>
          <p:cNvSpPr txBox="1"/>
          <p:nvPr/>
        </p:nvSpPr>
        <p:spPr>
          <a:xfrm>
            <a:off x="8203722" y="5587042"/>
            <a:ext cx="392214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/>
              <a:t>Szentendrei</a:t>
            </a:r>
            <a:r>
              <a:rPr lang="en-US" sz="1600" dirty="0"/>
              <a:t> </a:t>
            </a:r>
            <a:r>
              <a:rPr lang="en-US" sz="1600" dirty="0" err="1"/>
              <a:t>Skanzen</a:t>
            </a:r>
            <a:r>
              <a:rPr lang="en-US" sz="1600" dirty="0"/>
              <a:t> 2021. 09. 12. </a:t>
            </a:r>
          </a:p>
        </p:txBody>
      </p:sp>
    </p:spTree>
    <p:extLst>
      <p:ext uri="{BB962C8B-B14F-4D97-AF65-F5344CB8AC3E}">
        <p14:creationId xmlns:p14="http://schemas.microsoft.com/office/powerpoint/2010/main" val="1463328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82EC62E-7726-4876-BAA8-A1473AE10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Modern felfogás a gyermekvállalás előtt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0BD8B4D-B507-486C-B40A-3C4F5FD69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>
                <a:ea typeface="+mn-lt"/>
                <a:cs typeface="+mn-lt"/>
              </a:rPr>
              <a:t>A család eltartása szerintem elsősorban...</a:t>
            </a:r>
            <a:endParaRPr lang="hu-HU" sz="2400"/>
          </a:p>
          <a:p>
            <a:endParaRPr lang="hu-HU"/>
          </a:p>
          <a:p>
            <a:endParaRPr lang="hu-HU"/>
          </a:p>
          <a:p>
            <a:endParaRPr lang="hu-HU"/>
          </a:p>
        </p:txBody>
      </p:sp>
      <p:pic>
        <p:nvPicPr>
          <p:cNvPr id="7" name="Kép 7">
            <a:extLst>
              <a:ext uri="{FF2B5EF4-FFF2-40B4-BE49-F238E27FC236}">
                <a16:creationId xmlns:a16="http://schemas.microsoft.com/office/drawing/2014/main" id="{AFD5AFDA-F774-4B0E-99A1-E1887AC12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9118" y="2108153"/>
            <a:ext cx="3591462" cy="3619355"/>
          </a:xfrm>
          <a:prstGeom prst="rect">
            <a:avLst/>
          </a:prstGeom>
        </p:spPr>
      </p:pic>
      <p:pic>
        <p:nvPicPr>
          <p:cNvPr id="4" name="Kép 4" descr="A képen szöveg, képernyőkép, clipart látható&#10;&#10;Automatikusan generált leírás">
            <a:extLst>
              <a:ext uri="{FF2B5EF4-FFF2-40B4-BE49-F238E27FC236}">
                <a16:creationId xmlns:a16="http://schemas.microsoft.com/office/drawing/2014/main" id="{304596F4-B1AB-4982-92A3-B9909C2D3E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3494" y="4489413"/>
            <a:ext cx="1319842" cy="970307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0CBFD6B3-4869-463A-B17E-1F141FDE82A4}"/>
              </a:ext>
            </a:extLst>
          </p:cNvPr>
          <p:cNvSpPr txBox="1"/>
          <p:nvPr/>
        </p:nvSpPr>
        <p:spPr>
          <a:xfrm>
            <a:off x="9210137" y="5472023"/>
            <a:ext cx="392214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/>
              <a:t>Szentendrei</a:t>
            </a:r>
            <a:r>
              <a:rPr lang="en-US" sz="1600" dirty="0"/>
              <a:t> </a:t>
            </a:r>
            <a:r>
              <a:rPr lang="en-US" sz="1600" dirty="0" err="1"/>
              <a:t>Skanzen</a:t>
            </a:r>
            <a:r>
              <a:rPr lang="en-US" sz="1600" dirty="0"/>
              <a:t> 2021. 09. 12. </a:t>
            </a:r>
          </a:p>
        </p:txBody>
      </p:sp>
    </p:spTree>
    <p:extLst>
      <p:ext uri="{BB962C8B-B14F-4D97-AF65-F5344CB8AC3E}">
        <p14:creationId xmlns:p14="http://schemas.microsoft.com/office/powerpoint/2010/main" val="6897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850C90-985B-45B1-89B6-941899069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ea typeface="+mj-lt"/>
                <a:cs typeface="+mj-lt"/>
              </a:rPr>
              <a:t>MODERN FELFOGÁS A GYERMEKVÁLLALÁS ELŐTT</a:t>
            </a:r>
          </a:p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3746BB8-95C9-404B-84F0-21C306C4C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>
                <a:ea typeface="+mn-lt"/>
                <a:cs typeface="+mn-lt"/>
              </a:rPr>
              <a:t>A háztartási munka szerintem elsősorban...</a:t>
            </a:r>
            <a:endParaRPr lang="hu-HU" sz="2400"/>
          </a:p>
          <a:p>
            <a:endParaRPr lang="hu-HU"/>
          </a:p>
        </p:txBody>
      </p:sp>
      <p:pic>
        <p:nvPicPr>
          <p:cNvPr id="5" name="Kép 5">
            <a:extLst>
              <a:ext uri="{FF2B5EF4-FFF2-40B4-BE49-F238E27FC236}">
                <a16:creationId xmlns:a16="http://schemas.microsoft.com/office/drawing/2014/main" id="{9C14475C-7D65-4C89-A87B-9AE282432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5381" y="2177595"/>
            <a:ext cx="3720860" cy="3480470"/>
          </a:xfrm>
          <a:prstGeom prst="rect">
            <a:avLst/>
          </a:prstGeom>
        </p:spPr>
      </p:pic>
      <p:pic>
        <p:nvPicPr>
          <p:cNvPr id="4" name="Kép 4" descr="A képen szöveg, képernyőkép, clipart látható&#10;&#10;Automatikusan generált leírás">
            <a:extLst>
              <a:ext uri="{FF2B5EF4-FFF2-40B4-BE49-F238E27FC236}">
                <a16:creationId xmlns:a16="http://schemas.microsoft.com/office/drawing/2014/main" id="{99AB703E-F441-460D-8A8E-72D14B00B4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4739" y="4690696"/>
            <a:ext cx="1319842" cy="970307"/>
          </a:xfrm>
          <a:prstGeom prst="rect">
            <a:avLst/>
          </a:prstGeom>
        </p:spPr>
      </p:pic>
      <p:sp>
        <p:nvSpPr>
          <p:cNvPr id="8" name="Szövegdoboz 7">
            <a:extLst>
              <a:ext uri="{FF2B5EF4-FFF2-40B4-BE49-F238E27FC236}">
                <a16:creationId xmlns:a16="http://schemas.microsoft.com/office/drawing/2014/main" id="{0BBA6957-0C0C-4F44-BEF1-0FB02D25213C}"/>
              </a:ext>
            </a:extLst>
          </p:cNvPr>
          <p:cNvSpPr txBox="1"/>
          <p:nvPr/>
        </p:nvSpPr>
        <p:spPr>
          <a:xfrm>
            <a:off x="9095118" y="5673306"/>
            <a:ext cx="392214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/>
              <a:t>Szentendrei</a:t>
            </a:r>
            <a:r>
              <a:rPr lang="en-US" sz="1600" dirty="0"/>
              <a:t> </a:t>
            </a:r>
            <a:r>
              <a:rPr lang="en-US" sz="1600" dirty="0" err="1"/>
              <a:t>Skanzen</a:t>
            </a:r>
            <a:r>
              <a:rPr lang="en-US" sz="1600" dirty="0"/>
              <a:t> 2021. 09. 12. </a:t>
            </a:r>
          </a:p>
        </p:txBody>
      </p:sp>
    </p:spTree>
    <p:extLst>
      <p:ext uri="{BB962C8B-B14F-4D97-AF65-F5344CB8AC3E}">
        <p14:creationId xmlns:p14="http://schemas.microsoft.com/office/powerpoint/2010/main" val="238803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é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Application>Microsoft Office PowerPoint</Application>
  <PresentationFormat>Szélesvásznú</PresentationFormat>
  <Slides>14</Slides>
  <Notes>1</Notes>
  <HiddenSlides>0</HiddenSlide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Galéria</vt:lpstr>
      <vt:lpstr>Apaság egykor és ma, avagy apák a küszöbön  Retradicionalizálódás  (nyelvtörő és családtörő)</vt:lpstr>
      <vt:lpstr>Szülővé válunk </vt:lpstr>
      <vt:lpstr>Milyen a jó anya és apa?</vt:lpstr>
      <vt:lpstr>PowerPoint-bemutató</vt:lpstr>
      <vt:lpstr>GYERMEKVÁLLALÁSRA BUZDÍTÓ KÖRÜLMÉNYEK: </vt:lpstr>
      <vt:lpstr>GYERMEKVÁLLALÁSRA BUZDÍTÓ KÖRÜLMÉNYEK: </vt:lpstr>
      <vt:lpstr>GYERMEKVÁLLALÁSRA BUZDÍTÓ KÖRÜLMÉNYEK: </vt:lpstr>
      <vt:lpstr>Modern felfogás a gyermekvállalás előtt</vt:lpstr>
      <vt:lpstr>MODERN FELFOGÁS A GYERMEKVÁLLALÁS ELŐTT </vt:lpstr>
      <vt:lpstr>Szülő = aki kihordja a gyermeket?</vt:lpstr>
      <vt:lpstr>Apa-gyed</vt:lpstr>
      <vt:lpstr>A RETRADICIONALIZÁLÓDÁS </vt:lpstr>
      <vt:lpstr>A csavar...</vt:lpstr>
      <vt:lpstr>Vitassuk meg!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/>
  <cp:revision>119</cp:revision>
  <dcterms:created xsi:type="dcterms:W3CDTF">2021-09-10T13:22:47Z</dcterms:created>
  <dcterms:modified xsi:type="dcterms:W3CDTF">2021-09-11T14:55:47Z</dcterms:modified>
</cp:coreProperties>
</file>